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6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10/26/2020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10/26/2020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AE06-643A-48BD-91CA-19028F65DB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dirty="0"/>
              <a:t>NCIS </a:t>
            </a:r>
            <a:r>
              <a:rPr lang="en-US" dirty="0"/>
              <a:t>Reading and Topic Examples</a:t>
            </a:r>
            <a:endParaRPr lang="en-US" i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EF482E-54A5-4B99-906C-DCAC052512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Breaking Down Cultural Critique</a:t>
            </a:r>
          </a:p>
        </p:txBody>
      </p:sp>
    </p:spTree>
    <p:extLst>
      <p:ext uri="{BB962C8B-B14F-4D97-AF65-F5344CB8AC3E}">
        <p14:creationId xmlns:p14="http://schemas.microsoft.com/office/powerpoint/2010/main" val="4121017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3FB29-FA82-4FBB-89A1-01D4F87AC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66818" cy="1499616"/>
          </a:xfrm>
        </p:spPr>
        <p:txBody>
          <a:bodyPr>
            <a:normAutofit/>
          </a:bodyPr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196A7-CB03-4ABF-A570-DE90745A3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6066818" cy="4023360"/>
          </a:xfrm>
        </p:spPr>
        <p:txBody>
          <a:bodyPr>
            <a:normAutofit/>
          </a:bodyPr>
          <a:lstStyle/>
          <a:p>
            <a:r>
              <a:rPr lang="en-US" dirty="0"/>
              <a:t>Easterbrook is doing a cultural critique analysis of </a:t>
            </a:r>
            <a:r>
              <a:rPr lang="en-US" i="1" dirty="0"/>
              <a:t>NCIS. </a:t>
            </a:r>
            <a:r>
              <a:rPr lang="en-US" dirty="0"/>
              <a:t>The television show</a:t>
            </a:r>
            <a:r>
              <a:rPr lang="en-US" i="1" dirty="0"/>
              <a:t> NCIS</a:t>
            </a:r>
            <a:r>
              <a:rPr lang="en-US" dirty="0"/>
              <a:t> is his primary source, just like your book, movie, show, game, whatever will be your primary source. He has two goals in this essay:</a:t>
            </a:r>
          </a:p>
          <a:p>
            <a:r>
              <a:rPr lang="en-US" dirty="0"/>
              <a:t>1. Convince us that </a:t>
            </a:r>
            <a:r>
              <a:rPr lang="en-US" i="1" dirty="0"/>
              <a:t>NCIS </a:t>
            </a:r>
            <a:r>
              <a:rPr lang="en-US" dirty="0"/>
              <a:t>is sending the message he says it’s sending</a:t>
            </a:r>
          </a:p>
          <a:p>
            <a:r>
              <a:rPr lang="en-US" dirty="0"/>
              <a:t>2. Convince us that this is a problem (I hope you could see that he didn’t approve of the message!)</a:t>
            </a:r>
          </a:p>
          <a:p>
            <a:r>
              <a:rPr lang="en-US" dirty="0"/>
              <a:t>These are just like the goals you will have in your essay!</a:t>
            </a:r>
          </a:p>
        </p:txBody>
      </p:sp>
      <p:pic>
        <p:nvPicPr>
          <p:cNvPr id="1026" name="Picture 2" descr="Amazon.com: NCIS: Season 8: Mark Harmon, Michael Weatherly: Movies ...">
            <a:extLst>
              <a:ext uri="{FF2B5EF4-FFF2-40B4-BE49-F238E27FC236}">
                <a16:creationId xmlns:a16="http://schemas.microsoft.com/office/drawing/2014/main" id="{03E64D2F-401E-403B-8A57-015B5EBDEA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3"/>
          <a:stretch/>
        </p:blipFill>
        <p:spPr bwMode="auto">
          <a:xfrm>
            <a:off x="7552266" y="10"/>
            <a:ext cx="463973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9713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A1074-231B-4318-9913-0C6C72F00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867061" cy="149961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300"/>
              <a:t>Easterbrook says that </a:t>
            </a:r>
            <a:r>
              <a:rPr lang="en-US" sz="4300" i="1"/>
              <a:t>NCIS </a:t>
            </a:r>
            <a:r>
              <a:rPr lang="en-US" sz="4300"/>
              <a:t>is sending the message that…</a:t>
            </a:r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CA4D39DB-AFA4-47BA-A7F2-13A71D210C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6" y="-2"/>
            <a:ext cx="4657344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AD9B07-606B-4175-80F3-3D80E918D972}"/>
              </a:ext>
            </a:extLst>
          </p:cNvPr>
          <p:cNvSpPr txBox="1"/>
          <p:nvPr/>
        </p:nvSpPr>
        <p:spPr>
          <a:xfrm>
            <a:off x="8021490" y="585216"/>
            <a:ext cx="3527043" cy="5586984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800" dirty="0">
                <a:solidFill>
                  <a:srgbClr val="FFFFFF"/>
                </a:solidFill>
              </a:rPr>
              <a:t>Fill in the following chart (without looking ahead). Come up with at least five different messages that Easterbrook says </a:t>
            </a:r>
            <a:r>
              <a:rPr lang="en-US" sz="2800" i="1" dirty="0">
                <a:solidFill>
                  <a:srgbClr val="FFFFFF"/>
                </a:solidFill>
              </a:rPr>
              <a:t>NCIS </a:t>
            </a:r>
            <a:r>
              <a:rPr lang="en-US" sz="2800" dirty="0">
                <a:solidFill>
                  <a:srgbClr val="FFFFFF"/>
                </a:solidFill>
              </a:rPr>
              <a:t>is sending.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7E1B6A1-581F-46A0-AC02-B985A03BEC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6157484"/>
              </p:ext>
            </p:extLst>
          </p:nvPr>
        </p:nvGraphicFramePr>
        <p:xfrm>
          <a:off x="1024128" y="2469087"/>
          <a:ext cx="5867060" cy="352002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67060">
                  <a:extLst>
                    <a:ext uri="{9D8B030D-6E8A-4147-A177-3AD203B41FA5}">
                      <a16:colId xmlns:a16="http://schemas.microsoft.com/office/drawing/2014/main" val="4187824700"/>
                    </a:ext>
                  </a:extLst>
                </a:gridCol>
              </a:tblGrid>
              <a:tr h="450236">
                <a:tc>
                  <a:txBody>
                    <a:bodyPr/>
                    <a:lstStyle/>
                    <a:p>
                      <a:r>
                        <a:rPr lang="en-US" sz="2000"/>
                        <a:t>NCIS sends the message that…</a:t>
                      </a:r>
                      <a:endParaRPr lang="en-US" sz="2000" i="1"/>
                    </a:p>
                  </a:txBody>
                  <a:tcPr marL="102326" marR="102326" marT="51163" marB="51163"/>
                </a:tc>
                <a:extLst>
                  <a:ext uri="{0D108BD9-81ED-4DB2-BD59-A6C34878D82A}">
                    <a16:rowId xmlns:a16="http://schemas.microsoft.com/office/drawing/2014/main" val="678547078"/>
                  </a:ext>
                </a:extLst>
              </a:tr>
              <a:tr h="511632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 marL="102326" marR="102326" marT="51163" marB="51163"/>
                </a:tc>
                <a:extLst>
                  <a:ext uri="{0D108BD9-81ED-4DB2-BD59-A6C34878D82A}">
                    <a16:rowId xmlns:a16="http://schemas.microsoft.com/office/drawing/2014/main" val="3096003205"/>
                  </a:ext>
                </a:extLst>
              </a:tr>
              <a:tr h="511632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102326" marR="102326" marT="51163" marB="51163"/>
                </a:tc>
                <a:extLst>
                  <a:ext uri="{0D108BD9-81ED-4DB2-BD59-A6C34878D82A}">
                    <a16:rowId xmlns:a16="http://schemas.microsoft.com/office/drawing/2014/main" val="1357256361"/>
                  </a:ext>
                </a:extLst>
              </a:tr>
              <a:tr h="511632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 marL="102326" marR="102326" marT="51163" marB="51163"/>
                </a:tc>
                <a:extLst>
                  <a:ext uri="{0D108BD9-81ED-4DB2-BD59-A6C34878D82A}">
                    <a16:rowId xmlns:a16="http://schemas.microsoft.com/office/drawing/2014/main" val="4130404015"/>
                  </a:ext>
                </a:extLst>
              </a:tr>
              <a:tr h="511632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 marL="102326" marR="102326" marT="51163" marB="51163"/>
                </a:tc>
                <a:extLst>
                  <a:ext uri="{0D108BD9-81ED-4DB2-BD59-A6C34878D82A}">
                    <a16:rowId xmlns:a16="http://schemas.microsoft.com/office/drawing/2014/main" val="1190329146"/>
                  </a:ext>
                </a:extLst>
              </a:tr>
              <a:tr h="511632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 marL="102326" marR="102326" marT="51163" marB="51163"/>
                </a:tc>
                <a:extLst>
                  <a:ext uri="{0D108BD9-81ED-4DB2-BD59-A6C34878D82A}">
                    <a16:rowId xmlns:a16="http://schemas.microsoft.com/office/drawing/2014/main" val="2979129670"/>
                  </a:ext>
                </a:extLst>
              </a:tr>
              <a:tr h="511632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102326" marR="102326" marT="51163" marB="51163"/>
                </a:tc>
                <a:extLst>
                  <a:ext uri="{0D108BD9-81ED-4DB2-BD59-A6C34878D82A}">
                    <a16:rowId xmlns:a16="http://schemas.microsoft.com/office/drawing/2014/main" val="2780004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2635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A1074-231B-4318-9913-0C6C72F00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867061" cy="1499616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400" dirty="0"/>
              <a:t>Easterbrook thinks this message is a problem because…</a:t>
            </a:r>
            <a:endParaRPr lang="en-US" sz="4300" dirty="0"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CA4D39DB-AFA4-47BA-A7F2-13A71D210C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6" y="-2"/>
            <a:ext cx="4657344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AD9B07-606B-4175-80F3-3D80E918D972}"/>
              </a:ext>
            </a:extLst>
          </p:cNvPr>
          <p:cNvSpPr txBox="1"/>
          <p:nvPr/>
        </p:nvSpPr>
        <p:spPr>
          <a:xfrm>
            <a:off x="8021490" y="585216"/>
            <a:ext cx="3527043" cy="5586984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800" dirty="0">
                <a:solidFill>
                  <a:srgbClr val="FFFFFF"/>
                </a:solidFill>
              </a:rPr>
              <a:t>Fill in the following chart (without looking ahead). Come up with at least three different messages reasons WHY Easterbrook does NOT like this message.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7E1B6A1-581F-46A0-AC02-B985A03BEC4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24128" y="2469087"/>
          <a:ext cx="5867060" cy="352002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67060">
                  <a:extLst>
                    <a:ext uri="{9D8B030D-6E8A-4147-A177-3AD203B41FA5}">
                      <a16:colId xmlns:a16="http://schemas.microsoft.com/office/drawing/2014/main" val="4187824700"/>
                    </a:ext>
                  </a:extLst>
                </a:gridCol>
              </a:tblGrid>
              <a:tr h="450236">
                <a:tc>
                  <a:txBody>
                    <a:bodyPr/>
                    <a:lstStyle/>
                    <a:p>
                      <a:r>
                        <a:rPr lang="en-US" sz="2000"/>
                        <a:t>NCIS sends the message that…</a:t>
                      </a:r>
                      <a:endParaRPr lang="en-US" sz="2000" i="1"/>
                    </a:p>
                  </a:txBody>
                  <a:tcPr marL="102326" marR="102326" marT="51163" marB="51163"/>
                </a:tc>
                <a:extLst>
                  <a:ext uri="{0D108BD9-81ED-4DB2-BD59-A6C34878D82A}">
                    <a16:rowId xmlns:a16="http://schemas.microsoft.com/office/drawing/2014/main" val="678547078"/>
                  </a:ext>
                </a:extLst>
              </a:tr>
              <a:tr h="511632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 marL="102326" marR="102326" marT="51163" marB="51163"/>
                </a:tc>
                <a:extLst>
                  <a:ext uri="{0D108BD9-81ED-4DB2-BD59-A6C34878D82A}">
                    <a16:rowId xmlns:a16="http://schemas.microsoft.com/office/drawing/2014/main" val="3096003205"/>
                  </a:ext>
                </a:extLst>
              </a:tr>
              <a:tr h="511632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102326" marR="102326" marT="51163" marB="51163"/>
                </a:tc>
                <a:extLst>
                  <a:ext uri="{0D108BD9-81ED-4DB2-BD59-A6C34878D82A}">
                    <a16:rowId xmlns:a16="http://schemas.microsoft.com/office/drawing/2014/main" val="1357256361"/>
                  </a:ext>
                </a:extLst>
              </a:tr>
              <a:tr h="511632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 marL="102326" marR="102326" marT="51163" marB="51163"/>
                </a:tc>
                <a:extLst>
                  <a:ext uri="{0D108BD9-81ED-4DB2-BD59-A6C34878D82A}">
                    <a16:rowId xmlns:a16="http://schemas.microsoft.com/office/drawing/2014/main" val="4130404015"/>
                  </a:ext>
                </a:extLst>
              </a:tr>
              <a:tr h="511632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 marL="102326" marR="102326" marT="51163" marB="51163"/>
                </a:tc>
                <a:extLst>
                  <a:ext uri="{0D108BD9-81ED-4DB2-BD59-A6C34878D82A}">
                    <a16:rowId xmlns:a16="http://schemas.microsoft.com/office/drawing/2014/main" val="1190329146"/>
                  </a:ext>
                </a:extLst>
              </a:tr>
              <a:tr h="511632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 marL="102326" marR="102326" marT="51163" marB="51163"/>
                </a:tc>
                <a:extLst>
                  <a:ext uri="{0D108BD9-81ED-4DB2-BD59-A6C34878D82A}">
                    <a16:rowId xmlns:a16="http://schemas.microsoft.com/office/drawing/2014/main" val="2979129670"/>
                  </a:ext>
                </a:extLst>
              </a:tr>
              <a:tr h="511632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102326" marR="102326" marT="51163" marB="51163"/>
                </a:tc>
                <a:extLst>
                  <a:ext uri="{0D108BD9-81ED-4DB2-BD59-A6C34878D82A}">
                    <a16:rowId xmlns:a16="http://schemas.microsoft.com/office/drawing/2014/main" val="2780004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1145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D8404-C29E-47D4-99BA-136A3D4F1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Supporting details…HOW DOES IT SEND THE MESSAGE? These are what you want to note!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83031CB-EEA1-4BD0-92BA-306684D625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6935952"/>
              </p:ext>
            </p:extLst>
          </p:nvPr>
        </p:nvGraphicFramePr>
        <p:xfrm>
          <a:off x="1023938" y="2286000"/>
          <a:ext cx="2249349" cy="3505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49349">
                  <a:extLst>
                    <a:ext uri="{9D8B030D-6E8A-4147-A177-3AD203B41FA5}">
                      <a16:colId xmlns:a16="http://schemas.microsoft.com/office/drawing/2014/main" val="7448253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TV SHOW/MOVIE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73017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Plot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024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Acting/posture/voice tone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639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Lighting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9112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Camera angles/directing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371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Dialogue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8084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Setting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6221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Music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127830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EE242D9C-AD91-4255-A26E-D87E3BBC58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110470"/>
              </p:ext>
            </p:extLst>
          </p:nvPr>
        </p:nvGraphicFramePr>
        <p:xfrm>
          <a:off x="3273287" y="2285999"/>
          <a:ext cx="2155687" cy="350520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55687">
                  <a:extLst>
                    <a:ext uri="{9D8B030D-6E8A-4147-A177-3AD203B41FA5}">
                      <a16:colId xmlns:a16="http://schemas.microsoft.com/office/drawing/2014/main" val="2220492931"/>
                    </a:ext>
                  </a:extLst>
                </a:gridCol>
              </a:tblGrid>
              <a:tr h="375171">
                <a:tc>
                  <a:txBody>
                    <a:bodyPr/>
                    <a:lstStyle/>
                    <a:p>
                      <a:r>
                        <a:rPr lang="en-US" dirty="0"/>
                        <a:t>ALBUM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3474265"/>
                  </a:ext>
                </a:extLst>
              </a:tr>
              <a:tr h="465361">
                <a:tc>
                  <a:txBody>
                    <a:bodyPr/>
                    <a:lstStyle/>
                    <a:p>
                      <a:r>
                        <a:rPr lang="en-US" dirty="0"/>
                        <a:t>Lyrics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905308"/>
                  </a:ext>
                </a:extLst>
              </a:tr>
              <a:tr h="465361">
                <a:tc>
                  <a:txBody>
                    <a:bodyPr/>
                    <a:lstStyle/>
                    <a:p>
                      <a:r>
                        <a:rPr lang="en-US" dirty="0"/>
                        <a:t>Music/instrumentation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3805644"/>
                  </a:ext>
                </a:extLst>
              </a:tr>
              <a:tr h="465361">
                <a:tc>
                  <a:txBody>
                    <a:bodyPr/>
                    <a:lstStyle/>
                    <a:p>
                      <a:r>
                        <a:rPr lang="en-US" dirty="0"/>
                        <a:t>Order of tracks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9319314"/>
                  </a:ext>
                </a:extLst>
              </a:tr>
              <a:tr h="465361">
                <a:tc>
                  <a:txBody>
                    <a:bodyPr/>
                    <a:lstStyle/>
                    <a:p>
                      <a:r>
                        <a:rPr lang="en-US" dirty="0"/>
                        <a:t>Album 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83546"/>
                  </a:ext>
                </a:extLst>
              </a:tr>
              <a:tr h="465361">
                <a:tc>
                  <a:txBody>
                    <a:bodyPr/>
                    <a:lstStyle/>
                    <a:p>
                      <a:r>
                        <a:rPr lang="en-US" dirty="0"/>
                        <a:t>Volume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5472168"/>
                  </a:ext>
                </a:extLst>
              </a:tr>
              <a:tr h="803225">
                <a:tc>
                  <a:txBody>
                    <a:bodyPr/>
                    <a:lstStyle/>
                    <a:p>
                      <a:r>
                        <a:rPr lang="en-US" dirty="0"/>
                        <a:t>Transition between tracks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340263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D559710D-198D-42FB-AEEE-EFE105951D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601635"/>
              </p:ext>
            </p:extLst>
          </p:nvPr>
        </p:nvGraphicFramePr>
        <p:xfrm>
          <a:off x="5428974" y="2285999"/>
          <a:ext cx="1961321" cy="3505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61321">
                  <a:extLst>
                    <a:ext uri="{9D8B030D-6E8A-4147-A177-3AD203B41FA5}">
                      <a16:colId xmlns:a16="http://schemas.microsoft.com/office/drawing/2014/main" val="2468529353"/>
                    </a:ext>
                  </a:extLst>
                </a:gridCol>
              </a:tblGrid>
              <a:tr h="438150">
                <a:tc>
                  <a:txBody>
                    <a:bodyPr/>
                    <a:lstStyle/>
                    <a:p>
                      <a:r>
                        <a:rPr lang="en-US" dirty="0"/>
                        <a:t>VIDEO GAME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8265534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r>
                        <a:rPr lang="en-US" dirty="0"/>
                        <a:t>Graphics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9956922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r>
                        <a:rPr lang="en-US" dirty="0"/>
                        <a:t>Dialogue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2053796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r>
                        <a:rPr lang="en-US" dirty="0"/>
                        <a:t>Plot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582730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r>
                        <a:rPr lang="en-US" dirty="0"/>
                        <a:t>Music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7112889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r>
                        <a:rPr lang="en-US" dirty="0"/>
                        <a:t>Gameplay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481283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r>
                        <a:rPr lang="en-US" dirty="0"/>
                        <a:t>Storytelling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041230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r>
                        <a:rPr lang="en-US" dirty="0"/>
                        <a:t>Setting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734725"/>
                  </a:ext>
                </a:extLst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552CDC51-DA2C-4780-899E-C7CCCD0186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327754"/>
              </p:ext>
            </p:extLst>
          </p:nvPr>
        </p:nvGraphicFramePr>
        <p:xfrm>
          <a:off x="7390295" y="2305876"/>
          <a:ext cx="1961321" cy="350520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1961321">
                  <a:extLst>
                    <a:ext uri="{9D8B030D-6E8A-4147-A177-3AD203B41FA5}">
                      <a16:colId xmlns:a16="http://schemas.microsoft.com/office/drawing/2014/main" val="2729214258"/>
                    </a:ext>
                  </a:extLst>
                </a:gridCol>
              </a:tblGrid>
              <a:tr h="452284">
                <a:tc>
                  <a:txBody>
                    <a:bodyPr/>
                    <a:lstStyle/>
                    <a:p>
                      <a:r>
                        <a:rPr lang="en-US" dirty="0"/>
                        <a:t>BOOK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452642"/>
                  </a:ext>
                </a:extLst>
              </a:tr>
              <a:tr h="452284">
                <a:tc>
                  <a:txBody>
                    <a:bodyPr/>
                    <a:lstStyle/>
                    <a:p>
                      <a:r>
                        <a:rPr lang="en-US" dirty="0"/>
                        <a:t>Style/tone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2933419"/>
                  </a:ext>
                </a:extLst>
              </a:tr>
              <a:tr h="452284">
                <a:tc>
                  <a:txBody>
                    <a:bodyPr/>
                    <a:lstStyle/>
                    <a:p>
                      <a:r>
                        <a:rPr lang="en-US" dirty="0"/>
                        <a:t>Plot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056853"/>
                  </a:ext>
                </a:extLst>
              </a:tr>
              <a:tr h="791496">
                <a:tc>
                  <a:txBody>
                    <a:bodyPr/>
                    <a:lstStyle/>
                    <a:p>
                      <a:r>
                        <a:rPr lang="en-US" dirty="0"/>
                        <a:t>Character development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0344929"/>
                  </a:ext>
                </a:extLst>
              </a:tr>
              <a:tr h="452284">
                <a:tc>
                  <a:txBody>
                    <a:bodyPr/>
                    <a:lstStyle/>
                    <a:p>
                      <a:r>
                        <a:rPr lang="en-US" dirty="0"/>
                        <a:t>Setting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350466"/>
                  </a:ext>
                </a:extLst>
              </a:tr>
              <a:tr h="452284">
                <a:tc>
                  <a:txBody>
                    <a:bodyPr/>
                    <a:lstStyle/>
                    <a:p>
                      <a:r>
                        <a:rPr lang="en-US" dirty="0"/>
                        <a:t>Cover 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3827778"/>
                  </a:ext>
                </a:extLst>
              </a:tr>
              <a:tr h="452284">
                <a:tc>
                  <a:txBody>
                    <a:bodyPr/>
                    <a:lstStyle/>
                    <a:p>
                      <a:r>
                        <a:rPr lang="en-US" dirty="0"/>
                        <a:t>Title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525248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3A2A1033-2FCA-4D73-A9CC-79B0D94B0C66}"/>
              </a:ext>
            </a:extLst>
          </p:cNvPr>
          <p:cNvSpPr/>
          <p:nvPr/>
        </p:nvSpPr>
        <p:spPr>
          <a:xfrm>
            <a:off x="9446493" y="3086604"/>
            <a:ext cx="259541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BE CREATIVE!</a:t>
            </a:r>
          </a:p>
        </p:txBody>
      </p:sp>
    </p:spTree>
    <p:extLst>
      <p:ext uri="{BB962C8B-B14F-4D97-AF65-F5344CB8AC3E}">
        <p14:creationId xmlns:p14="http://schemas.microsoft.com/office/powerpoint/2010/main" val="2787544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26</TotalTime>
  <Words>262</Words>
  <Application>Microsoft Office PowerPoint</Application>
  <PresentationFormat>Widescreen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Tw Cen MT</vt:lpstr>
      <vt:lpstr>Tw Cen MT Condensed</vt:lpstr>
      <vt:lpstr>Wingdings 3</vt:lpstr>
      <vt:lpstr>Integral</vt:lpstr>
      <vt:lpstr>NCIS Reading and Topic Examples</vt:lpstr>
      <vt:lpstr>Overview</vt:lpstr>
      <vt:lpstr>Easterbrook says that NCIS is sending the message that…</vt:lpstr>
      <vt:lpstr>Easterbrook thinks this message is a problem because…</vt:lpstr>
      <vt:lpstr>Supporting details…HOW DOES IT SEND THE MESSAGE? These are what you want to note!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NCIS Reading and Topic Examples</dc:title>
  <dc:creator>Rebecca Eggenschwiler</dc:creator>
  <cp:lastModifiedBy>Rebecca</cp:lastModifiedBy>
  <cp:revision>5</cp:revision>
  <dcterms:created xsi:type="dcterms:W3CDTF">2020-03-29T17:01:32Z</dcterms:created>
  <dcterms:modified xsi:type="dcterms:W3CDTF">2020-10-26T20:42:20Z</dcterms:modified>
</cp:coreProperties>
</file>